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95" r:id="rId3"/>
    <p:sldId id="287" r:id="rId4"/>
    <p:sldId id="291" r:id="rId5"/>
    <p:sldId id="302" r:id="rId6"/>
    <p:sldId id="288" r:id="rId7"/>
    <p:sldId id="303" r:id="rId8"/>
    <p:sldId id="297" r:id="rId9"/>
    <p:sldId id="289" r:id="rId10"/>
    <p:sldId id="298" r:id="rId11"/>
    <p:sldId id="299" r:id="rId12"/>
    <p:sldId id="300" r:id="rId13"/>
    <p:sldId id="301" r:id="rId14"/>
    <p:sldId id="290" r:id="rId15"/>
    <p:sldId id="293" r:id="rId16"/>
    <p:sldId id="29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00A651"/>
    <a:srgbClr val="ED1B24"/>
    <a:srgbClr val="003570"/>
    <a:srgbClr val="DA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478BB-BF5E-4533-94F9-AF24DE035E33}" v="1" dt="2021-03-14T10:16:21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 autoAdjust="0"/>
    <p:restoredTop sz="92710" autoAdjust="0"/>
  </p:normalViewPr>
  <p:slideViewPr>
    <p:cSldViewPr snapToGrid="0">
      <p:cViewPr varScale="1">
        <p:scale>
          <a:sx n="63" d="100"/>
          <a:sy n="63" d="100"/>
        </p:scale>
        <p:origin x="61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47D12-A101-443D-833D-99DD49103FF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7E57-D7D1-4282-9B8A-76A23254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7E57-D7D1-4282-9B8A-76A23254FF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359940" y="5722464"/>
            <a:ext cx="6217596" cy="1057714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TÊN SLIDE</a:t>
            </a:r>
          </a:p>
        </p:txBody>
      </p:sp>
    </p:spTree>
    <p:extLst>
      <p:ext uri="{BB962C8B-B14F-4D97-AF65-F5344CB8AC3E}">
        <p14:creationId xmlns:p14="http://schemas.microsoft.com/office/powerpoint/2010/main" val="301975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5464" y="1449220"/>
            <a:ext cx="3997899" cy="632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MỤC LỤC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5464" y="2245988"/>
            <a:ext cx="814188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46358" y="421592"/>
            <a:ext cx="6610104" cy="4104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baseline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CÁC DÒNG MÁY SCAN DO FSI PHÂN PHỐI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0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46358" y="421592"/>
            <a:ext cx="6610104" cy="4104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baseline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CÁC DÒNG MÁY SCAN DO FSI PHÂN PHỐI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7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237164"/>
            <a:ext cx="12192000" cy="953512"/>
          </a:xfrm>
          <a:prstGeom prst="rect">
            <a:avLst/>
          </a:prstGeom>
          <a:solidFill>
            <a:srgbClr val="DA0000"/>
          </a:solidFill>
        </p:spPr>
        <p:txBody>
          <a:bodyPr anchor="ctr" anchorCtr="1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vi-VN" dirty="0"/>
              <a:t>MỤC 1:.....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0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237164"/>
            <a:ext cx="12192000" cy="953512"/>
          </a:xfrm>
          <a:prstGeom prst="rect">
            <a:avLst/>
          </a:prstGeom>
          <a:solidFill>
            <a:srgbClr val="DA0000"/>
          </a:solidFill>
        </p:spPr>
        <p:txBody>
          <a:bodyPr anchor="ctr" anchorCtr="1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vi-VN" dirty="0"/>
              <a:t>MỤC 2:.....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910468" y="2659559"/>
            <a:ext cx="6177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n-lt"/>
              </a:rPr>
              <a:t>THANK FOR</a:t>
            </a:r>
            <a:r>
              <a:rPr lang="en-US" sz="4400" b="1" baseline="0" dirty="0">
                <a:solidFill>
                  <a:schemeClr val="bg1"/>
                </a:solidFill>
                <a:latin typeface="+mn-lt"/>
              </a:rPr>
              <a:t> WATCHING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6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Bộ Y tế vector - File Ai, png, pdf - Free dowload">
            <a:extLst>
              <a:ext uri="{FF2B5EF4-FFF2-40B4-BE49-F238E27FC236}">
                <a16:creationId xmlns:a16="http://schemas.microsoft.com/office/drawing/2014/main" id="{D19CB2AF-7476-4712-BB95-35C078DC9D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3" y="246779"/>
            <a:ext cx="87566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3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3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C16CC1-56D1-4819-BD77-263FC6E1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417" y="5518184"/>
            <a:ext cx="7522724" cy="105771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GIẢI PHÁP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PHÒNG HỌP KHÔNG GIẤY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035E81-4B6C-42B3-B2B6-1A7633389BF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588" y="0"/>
            <a:ext cx="12190412" cy="5281613"/>
          </a:xfrm>
          <a:prstGeom prst="rect">
            <a:avLst/>
          </a:prstGeom>
        </p:spPr>
      </p:sp>
      <p:pic>
        <p:nvPicPr>
          <p:cNvPr id="7" name="Google Shape;99;p25">
            <a:extLst>
              <a:ext uri="{FF2B5EF4-FFF2-40B4-BE49-F238E27FC236}">
                <a16:creationId xmlns:a16="http://schemas.microsoft.com/office/drawing/2014/main" id="{54445B8C-21CD-41AD-8E6B-2520673406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638" r="9347"/>
          <a:stretch/>
        </p:blipFill>
        <p:spPr>
          <a:xfrm>
            <a:off x="0" y="0"/>
            <a:ext cx="12190412" cy="5281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40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oogle Shape;172;p32">
            <a:extLst>
              <a:ext uri="{FF2B5EF4-FFF2-40B4-BE49-F238E27FC236}">
                <a16:creationId xmlns:a16="http://schemas.microsoft.com/office/drawing/2014/main" id="{DFA8AB27-EE89-4C70-B6AC-1235016BDF38}"/>
              </a:ext>
            </a:extLst>
          </p:cNvPr>
          <p:cNvSpPr txBox="1"/>
          <p:nvPr/>
        </p:nvSpPr>
        <p:spPr>
          <a:xfrm>
            <a:off x="767290" y="1030286"/>
            <a:ext cx="4153626" cy="217409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en-US" sz="4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Montserrat"/>
              </a:rPr>
              <a:t>ĐĂNG KÝ LỊCH HỌP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Google Shape;165;p31">
            <a:extLst>
              <a:ext uri="{FF2B5EF4-FFF2-40B4-BE49-F238E27FC236}">
                <a16:creationId xmlns:a16="http://schemas.microsoft.com/office/drawing/2014/main" id="{C9E1809B-D795-41EF-97D9-35A21563752D}"/>
              </a:ext>
            </a:extLst>
          </p:cNvPr>
          <p:cNvSpPr txBox="1"/>
          <p:nvPr/>
        </p:nvSpPr>
        <p:spPr>
          <a:xfrm>
            <a:off x="767290" y="3204377"/>
            <a:ext cx="4075054" cy="347852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850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</a:rPr>
              <a:t>Đăng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ký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lịch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họp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trên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hệ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thống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</a:rPr>
              <a:t>Khởi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tạo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các</a:t>
            </a:r>
            <a:r>
              <a:rPr lang="en-US" sz="2600" dirty="0">
                <a:solidFill>
                  <a:schemeClr val="bg1"/>
                </a:solidFill>
              </a:rPr>
              <a:t> thông tin </a:t>
            </a:r>
            <a:r>
              <a:rPr lang="en-US" sz="2600" dirty="0" err="1">
                <a:solidFill>
                  <a:schemeClr val="bg1"/>
                </a:solidFill>
              </a:rPr>
              <a:t>cơ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bản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về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lịch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họp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vi-V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các nội dung tài liệu tương ứng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vi-V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nội dung giấy mời và phân quyền tham dự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Google Shape;167;p31">
            <a:extLst>
              <a:ext uri="{FF2B5EF4-FFF2-40B4-BE49-F238E27FC236}">
                <a16:creationId xmlns:a16="http://schemas.microsoft.com/office/drawing/2014/main" id="{E6AC76B2-67FC-428E-9A57-E1C06E6CABE8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253951" y="1030286"/>
            <a:ext cx="5827802" cy="4786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19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" name="Google Shape;172;p32">
            <a:extLst>
              <a:ext uri="{FF2B5EF4-FFF2-40B4-BE49-F238E27FC236}">
                <a16:creationId xmlns:a16="http://schemas.microsoft.com/office/drawing/2014/main" id="{38D0BD1E-B0E6-4FBC-A5A7-3BCE026F44C9}"/>
              </a:ext>
            </a:extLst>
          </p:cNvPr>
          <p:cNvSpPr txBox="1"/>
          <p:nvPr/>
        </p:nvSpPr>
        <p:spPr>
          <a:xfrm>
            <a:off x="888631" y="4760132"/>
            <a:ext cx="3947420" cy="177782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Montserrat"/>
              </a:rPr>
              <a:t>PHÊ DUYỆT LỊCH HỌP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oogle Shape;176;p32">
            <a:extLst>
              <a:ext uri="{FF2B5EF4-FFF2-40B4-BE49-F238E27FC236}">
                <a16:creationId xmlns:a16="http://schemas.microsoft.com/office/drawing/2014/main" id="{9E91984A-6519-4F8A-B8F5-59AE54D5E483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43467" y="211959"/>
            <a:ext cx="10914060" cy="3449233"/>
          </a:xfrm>
          <a:prstGeom prst="rect">
            <a:avLst/>
          </a:prstGeom>
          <a:noFill/>
        </p:spPr>
      </p:pic>
      <p:sp>
        <p:nvSpPr>
          <p:cNvPr id="7" name="Google Shape;175;p32">
            <a:extLst>
              <a:ext uri="{FF2B5EF4-FFF2-40B4-BE49-F238E27FC236}">
                <a16:creationId xmlns:a16="http://schemas.microsoft.com/office/drawing/2014/main" id="{93D757A3-79D5-4BE6-A2EC-B76C6CDDEDC9}"/>
              </a:ext>
            </a:extLst>
          </p:cNvPr>
          <p:cNvSpPr txBox="1"/>
          <p:nvPr/>
        </p:nvSpPr>
        <p:spPr>
          <a:xfrm>
            <a:off x="5118447" y="4767660"/>
            <a:ext cx="6281873" cy="17703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2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Google Shape;172;p32">
            <a:extLst>
              <a:ext uri="{FF2B5EF4-FFF2-40B4-BE49-F238E27FC236}">
                <a16:creationId xmlns:a16="http://schemas.microsoft.com/office/drawing/2014/main" id="{AC6B2ED9-FED2-433C-8469-029AFB9C9D10}"/>
              </a:ext>
            </a:extLst>
          </p:cNvPr>
          <p:cNvSpPr txBox="1"/>
          <p:nvPr/>
        </p:nvSpPr>
        <p:spPr>
          <a:xfrm>
            <a:off x="1712915" y="1040400"/>
            <a:ext cx="7866060" cy="70788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lnSpcReduction="1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en-US" sz="4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Montserrat"/>
              </a:rPr>
              <a:t>THƯ KÝ</a:t>
            </a:r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Google Shape;184;p33">
            <a:extLst>
              <a:ext uri="{FF2B5EF4-FFF2-40B4-BE49-F238E27FC236}">
                <a16:creationId xmlns:a16="http://schemas.microsoft.com/office/drawing/2014/main" id="{004A5FCD-4992-4FBE-B232-0BFBD2F98960}"/>
              </a:ext>
            </a:extLst>
          </p:cNvPr>
          <p:cNvSpPr txBox="1"/>
          <p:nvPr/>
        </p:nvSpPr>
        <p:spPr>
          <a:xfrm>
            <a:off x="1712914" y="2840641"/>
            <a:ext cx="8589326" cy="373288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70000" lnSpcReduction="20000"/>
          </a:bodyPr>
          <a:lstStyle/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900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SMS,email</a:t>
            </a:r>
            <a:r>
              <a:rPr lang="en-US" sz="2900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endParaRPr lang="en-US" sz="2900" b="1" dirty="0">
              <a:solidFill>
                <a:srgbClr val="FF0000">
                  <a:alpha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(chuyển </a:t>
            </a:r>
            <a:r>
              <a:rPr lang="en-US" sz="2900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900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900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900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900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900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900" b="1" dirty="0" err="1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b="1" dirty="0">
                <a:solidFill>
                  <a:srgbClr val="FF0000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9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72;p32">
            <a:extLst>
              <a:ext uri="{FF2B5EF4-FFF2-40B4-BE49-F238E27FC236}">
                <a16:creationId xmlns:a16="http://schemas.microsoft.com/office/drawing/2014/main" id="{5715BAA8-5800-413D-AF86-B3D114B6826A}"/>
              </a:ext>
            </a:extLst>
          </p:cNvPr>
          <p:cNvSpPr txBox="1"/>
          <p:nvPr/>
        </p:nvSpPr>
        <p:spPr>
          <a:xfrm>
            <a:off x="767290" y="1780661"/>
            <a:ext cx="3582073" cy="146347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Montserrat"/>
              </a:rPr>
              <a:t>ĐẠI BIỂU THAM DỰ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Google Shape;192;p34">
            <a:extLst>
              <a:ext uri="{FF2B5EF4-FFF2-40B4-BE49-F238E27FC236}">
                <a16:creationId xmlns:a16="http://schemas.microsoft.com/office/drawing/2014/main" id="{2D067178-3888-4EC9-A188-EE6C161B5F25}"/>
              </a:ext>
            </a:extLst>
          </p:cNvPr>
          <p:cNvSpPr txBox="1"/>
          <p:nvPr/>
        </p:nvSpPr>
        <p:spPr>
          <a:xfrm>
            <a:off x="345186" y="3125292"/>
            <a:ext cx="4110082" cy="350897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571500" lvl="0" indent="-342900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571500" lvl="0" indent="-342900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vi-V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 góp ý kiến</a:t>
            </a:r>
            <a:r>
              <a:rPr lang="vi-V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(trước, trong và sau cuộc họp)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vi-V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biểu quyết trên phần mềm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vi-V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kiến và xem tổng hợp ý kiến trực tuyến </a:t>
            </a:r>
            <a:r>
              <a:rPr lang="vi-V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(tự động chuyển từ ý kiến đại sang văn bản ngay trong phiên họp)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7" name="Google Shape;195;p34">
            <a:extLst>
              <a:ext uri="{FF2B5EF4-FFF2-40B4-BE49-F238E27FC236}">
                <a16:creationId xmlns:a16="http://schemas.microsoft.com/office/drawing/2014/main" id="{E228569A-8953-4C73-8C1B-6884AF4C147B}"/>
              </a:ext>
            </a:extLst>
          </p:cNvPr>
          <p:cNvPicPr preferRelativeResize="0"/>
          <p:nvPr/>
        </p:nvPicPr>
        <p:blipFill rotWithShape="1">
          <a:blip r:embed="rId2"/>
          <a:srcRect l="15945"/>
          <a:stretch/>
        </p:blipFill>
        <p:spPr>
          <a:xfrm>
            <a:off x="4877371" y="573931"/>
            <a:ext cx="7155743" cy="5680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44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oogle Shape;205;p35">
            <a:extLst>
              <a:ext uri="{FF2B5EF4-FFF2-40B4-BE49-F238E27FC236}">
                <a16:creationId xmlns:a16="http://schemas.microsoft.com/office/drawing/2014/main" id="{812F733F-528F-438D-B6A6-B7F73AB8375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352144" y="175099"/>
            <a:ext cx="9832935" cy="3998425"/>
          </a:xfrm>
          <a:prstGeom prst="rect">
            <a:avLst/>
          </a:prstGeom>
          <a:noFill/>
        </p:spPr>
      </p:pic>
      <p:sp>
        <p:nvSpPr>
          <p:cNvPr id="26" name="Rectangle 19">
            <a:extLst>
              <a:ext uri="{FF2B5EF4-FFF2-40B4-BE49-F238E27FC236}">
                <a16:creationId xmlns:a16="http://schemas.microsoft.com/office/drawing/2014/main" id="{23D97D8B-CFC5-431A-AA32-93C4522A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2;p32">
            <a:extLst>
              <a:ext uri="{FF2B5EF4-FFF2-40B4-BE49-F238E27FC236}">
                <a16:creationId xmlns:a16="http://schemas.microsoft.com/office/drawing/2014/main" id="{BD2ECF7A-C05B-4805-B46F-6EF0FDC14E8B}"/>
              </a:ext>
            </a:extLst>
          </p:cNvPr>
          <p:cNvSpPr txBox="1"/>
          <p:nvPr/>
        </p:nvSpPr>
        <p:spPr>
          <a:xfrm>
            <a:off x="651753" y="4535424"/>
            <a:ext cx="4105073" cy="144708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en-US" sz="4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Montserrat"/>
              </a:rPr>
              <a:t>GỠ BĂNG CUỘC HỌP</a:t>
            </a:r>
          </a:p>
        </p:txBody>
      </p:sp>
      <p:sp>
        <p:nvSpPr>
          <p:cNvPr id="8" name="Google Shape;203;p35">
            <a:extLst>
              <a:ext uri="{FF2B5EF4-FFF2-40B4-BE49-F238E27FC236}">
                <a16:creationId xmlns:a16="http://schemas.microsoft.com/office/drawing/2014/main" id="{B6FB2D39-B22A-4C3B-AF6F-7AB98DC5580B}"/>
              </a:ext>
            </a:extLst>
          </p:cNvPr>
          <p:cNvSpPr txBox="1"/>
          <p:nvPr/>
        </p:nvSpPr>
        <p:spPr>
          <a:xfrm>
            <a:off x="4630366" y="4396902"/>
            <a:ext cx="5375180" cy="228599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10000"/>
          </a:bodyPr>
          <a:lstStyle/>
          <a:p>
            <a:pPr marL="45720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95%</a:t>
            </a: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số,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(docx, pdf)</a:t>
            </a: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audio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F91EAA54-AC0A-4AEF-ACE5-B1DD3DC8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821439"/>
            <a:ext cx="1128382" cy="847206"/>
            <a:chOff x="8183879" y="1000124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57EE6F04-B543-44E1-BA29-3DD44C5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5559A4F-CFAC-4ECC-B04A-670D559B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86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1;p38">
            <a:extLst>
              <a:ext uri="{FF2B5EF4-FFF2-40B4-BE49-F238E27FC236}">
                <a16:creationId xmlns:a16="http://schemas.microsoft.com/office/drawing/2014/main" id="{C71F8C8B-1C44-4F03-8F61-0E8632936ADF}"/>
              </a:ext>
            </a:extLst>
          </p:cNvPr>
          <p:cNvSpPr txBox="1"/>
          <p:nvPr/>
        </p:nvSpPr>
        <p:spPr>
          <a:xfrm>
            <a:off x="664630" y="2103120"/>
            <a:ext cx="5879734" cy="387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 Light"/>
              <a:buChar char="●"/>
            </a:pPr>
            <a:r>
              <a:rPr lang="vi" sz="1800" dirty="0">
                <a:highlight>
                  <a:schemeClr val="lt1"/>
                </a:highlight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Sử dụng trình duyệt Chrome, FireFox, IE</a:t>
            </a:r>
            <a:r>
              <a:rPr lang="en-US" sz="1800" dirty="0">
                <a:highlight>
                  <a:schemeClr val="lt1"/>
                </a:highlight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, Mobile App</a:t>
            </a:r>
            <a:endParaRPr sz="1800" dirty="0">
              <a:highlight>
                <a:schemeClr val="lt1"/>
              </a:highlight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Light"/>
              <a:buChar char="●"/>
            </a:pPr>
            <a:r>
              <a:rPr lang="vi" sz="1800" dirty="0">
                <a:highlight>
                  <a:schemeClr val="lt1"/>
                </a:highlight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Hiển thị kết quả thời gian thực</a:t>
            </a:r>
            <a:endParaRPr sz="1800" dirty="0">
              <a:highlight>
                <a:schemeClr val="lt1"/>
              </a:highlight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Light"/>
              <a:buChar char="●"/>
            </a:pPr>
            <a:r>
              <a:rPr lang="vi" sz="1800" dirty="0">
                <a:highlight>
                  <a:schemeClr val="lt1"/>
                </a:highlight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Chỉnh sửa/ hiệu chỉnh trực tuyến</a:t>
            </a:r>
            <a:endParaRPr sz="1800" dirty="0">
              <a:highlight>
                <a:schemeClr val="lt1"/>
              </a:highlight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Light"/>
              <a:buChar char="●"/>
            </a:pPr>
            <a:r>
              <a:rPr lang="vi" sz="1800" dirty="0">
                <a:highlight>
                  <a:schemeClr val="lt1"/>
                </a:highlight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Xuất biên bản họp tức thì</a:t>
            </a:r>
            <a:endParaRPr sz="1800" dirty="0">
              <a:highlight>
                <a:schemeClr val="lt1"/>
              </a:highlight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Light"/>
              <a:buChar char="●"/>
            </a:pPr>
            <a:r>
              <a:rPr lang="vi" sz="1800" dirty="0">
                <a:highlight>
                  <a:schemeClr val="lt1"/>
                </a:highlight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Môi trường làm việc cộng tác. </a:t>
            </a:r>
            <a:endParaRPr sz="1800" dirty="0">
              <a:highlight>
                <a:schemeClr val="lt1"/>
              </a:highlight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dirty="0">
              <a:solidFill>
                <a:srgbClr val="3F3F3F"/>
              </a:solidFill>
              <a:highlight>
                <a:srgbClr val="FFFFFF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" name="Google Shape;233;p38">
            <a:extLst>
              <a:ext uri="{FF2B5EF4-FFF2-40B4-BE49-F238E27FC236}">
                <a16:creationId xmlns:a16="http://schemas.microsoft.com/office/drawing/2014/main" id="{D8B6142D-E12F-41B8-B19F-6553141E1B9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10960" y="1846900"/>
            <a:ext cx="4392504" cy="3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p32">
            <a:extLst>
              <a:ext uri="{FF2B5EF4-FFF2-40B4-BE49-F238E27FC236}">
                <a16:creationId xmlns:a16="http://schemas.microsoft.com/office/drawing/2014/main" id="{319690B8-4D9E-4AA7-A3CD-F2340BD37B14}"/>
              </a:ext>
            </a:extLst>
          </p:cNvPr>
          <p:cNvSpPr txBox="1"/>
          <p:nvPr/>
        </p:nvSpPr>
        <p:spPr>
          <a:xfrm>
            <a:off x="2004050" y="396443"/>
            <a:ext cx="54940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3F3F3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MÔI TRƯỜNG TRIỂN KHAI</a:t>
            </a:r>
            <a:endParaRPr sz="2000" b="1" dirty="0">
              <a:solidFill>
                <a:srgbClr val="3F3F3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5012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7;p40">
            <a:extLst>
              <a:ext uri="{FF2B5EF4-FFF2-40B4-BE49-F238E27FC236}">
                <a16:creationId xmlns:a16="http://schemas.microsoft.com/office/drawing/2014/main" id="{E525145D-EAD1-4FC1-8E30-BF0EC6CCD5C5}"/>
              </a:ext>
            </a:extLst>
          </p:cNvPr>
          <p:cNvSpPr txBox="1"/>
          <p:nvPr/>
        </p:nvSpPr>
        <p:spPr>
          <a:xfrm>
            <a:off x="944880" y="2003150"/>
            <a:ext cx="6079830" cy="30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vi" sz="1800" dirty="0">
                <a:highlight>
                  <a:srgbClr val="FFFFFF"/>
                </a:highlight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Triển khai trên nền tảng hạ tầng máy chủ của khách hàng:</a:t>
            </a:r>
            <a:endParaRPr sz="1800" dirty="0">
              <a:highlight>
                <a:srgbClr val="FFFFFF"/>
              </a:highlight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Light"/>
              <a:buChar char="●"/>
            </a:pPr>
            <a:r>
              <a:rPr lang="vi" sz="1800" dirty="0">
                <a:highlight>
                  <a:srgbClr val="FFFFFF"/>
                </a:highlight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Sử dụng hạ tầng máy chủ sẵn có</a:t>
            </a:r>
            <a:endParaRPr sz="1800" dirty="0">
              <a:highlight>
                <a:srgbClr val="FFFFFF"/>
              </a:highlight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Light"/>
              <a:buChar char="●"/>
            </a:pPr>
            <a:r>
              <a:rPr lang="vi" sz="1800" dirty="0">
                <a:highlight>
                  <a:srgbClr val="FFFFFF"/>
                </a:highlight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Bảo mật dữ liệu tuyệt đối</a:t>
            </a:r>
            <a:endParaRPr sz="1800" dirty="0">
              <a:highlight>
                <a:srgbClr val="FFFFFF"/>
              </a:highlight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Light"/>
              <a:buChar char="●"/>
            </a:pPr>
            <a:r>
              <a:rPr lang="vi" sz="1800" dirty="0">
                <a:highlight>
                  <a:srgbClr val="FFFFFF"/>
                </a:highlight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Chủ động trong quản trị, vận hành hệ thống.</a:t>
            </a:r>
            <a:endParaRPr sz="1800" dirty="0">
              <a:highlight>
                <a:srgbClr val="FFFFFF"/>
              </a:highlight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highlight>
                <a:srgbClr val="FFFFFF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highlight>
                <a:srgbClr val="FFFFFF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" name="Google Shape;249;p40">
            <a:extLst>
              <a:ext uri="{FF2B5EF4-FFF2-40B4-BE49-F238E27FC236}">
                <a16:creationId xmlns:a16="http://schemas.microsoft.com/office/drawing/2014/main" id="{51BD6E5F-203F-4A28-9832-05748540DA5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35150" y="2267310"/>
            <a:ext cx="4393250" cy="18794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p32">
            <a:extLst>
              <a:ext uri="{FF2B5EF4-FFF2-40B4-BE49-F238E27FC236}">
                <a16:creationId xmlns:a16="http://schemas.microsoft.com/office/drawing/2014/main" id="{1933D537-0983-4073-9D4C-24EF27C8591F}"/>
              </a:ext>
            </a:extLst>
          </p:cNvPr>
          <p:cNvSpPr txBox="1"/>
          <p:nvPr/>
        </p:nvSpPr>
        <p:spPr>
          <a:xfrm>
            <a:off x="2004050" y="396443"/>
            <a:ext cx="54940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3F3F3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MÔI TRƯỜNG TRIỂN KHAI</a:t>
            </a:r>
            <a:endParaRPr sz="2000" b="1" dirty="0">
              <a:solidFill>
                <a:srgbClr val="3F3F3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954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7;p40">
            <a:extLst>
              <a:ext uri="{FF2B5EF4-FFF2-40B4-BE49-F238E27FC236}">
                <a16:creationId xmlns:a16="http://schemas.microsoft.com/office/drawing/2014/main" id="{11816CEA-CFEF-4CEA-9C32-54E9C7E17A5E}"/>
              </a:ext>
            </a:extLst>
          </p:cNvPr>
          <p:cNvSpPr txBox="1"/>
          <p:nvPr/>
        </p:nvSpPr>
        <p:spPr>
          <a:xfrm>
            <a:off x="3601616" y="2733870"/>
            <a:ext cx="5158588" cy="208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540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XIN CÁM ƠN!</a:t>
            </a:r>
            <a:endParaRPr sz="5400" b="1" i="0" u="none" strike="noStrike" cap="none" dirty="0">
              <a:solidFill>
                <a:srgbClr val="0070C0"/>
              </a:solidFill>
              <a:highlight>
                <a:srgbClr val="FFFFFF"/>
              </a:highlight>
              <a:latin typeface="Times New Roman" panose="02020603050405020304" pitchFamily="18" charset="0"/>
              <a:ea typeface="Montserrat Light"/>
              <a:cs typeface="Times New Roman" panose="02020603050405020304" pitchFamily="18" charset="0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245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3;p26">
            <a:extLst>
              <a:ext uri="{FF2B5EF4-FFF2-40B4-BE49-F238E27FC236}">
                <a16:creationId xmlns:a16="http://schemas.microsoft.com/office/drawing/2014/main" id="{86FF03D0-54A6-45AF-A9FE-0583144C818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6880" y="2066525"/>
            <a:ext cx="3871360" cy="326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4;p26">
            <a:extLst>
              <a:ext uri="{FF2B5EF4-FFF2-40B4-BE49-F238E27FC236}">
                <a16:creationId xmlns:a16="http://schemas.microsoft.com/office/drawing/2014/main" id="{71DB8429-EC1D-4EFC-84D3-3C16C44A70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040" y="1663430"/>
            <a:ext cx="6363481" cy="41731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2;p32">
            <a:extLst>
              <a:ext uri="{FF2B5EF4-FFF2-40B4-BE49-F238E27FC236}">
                <a16:creationId xmlns:a16="http://schemas.microsoft.com/office/drawing/2014/main" id="{F3D0C0B6-E55E-43A3-B2C7-61D462BB6C7D}"/>
              </a:ext>
            </a:extLst>
          </p:cNvPr>
          <p:cNvSpPr txBox="1"/>
          <p:nvPr/>
        </p:nvSpPr>
        <p:spPr>
          <a:xfrm>
            <a:off x="2004050" y="396443"/>
            <a:ext cx="54940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3F3F3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HIỆN TRẠNG HỌP TRUYỀN THỐNG</a:t>
            </a:r>
            <a:endParaRPr sz="2000" b="1" dirty="0">
              <a:solidFill>
                <a:srgbClr val="3F3F3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3890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4;p27">
            <a:extLst>
              <a:ext uri="{FF2B5EF4-FFF2-40B4-BE49-F238E27FC236}">
                <a16:creationId xmlns:a16="http://schemas.microsoft.com/office/drawing/2014/main" id="{2E75C3D6-A0C2-4D1A-A2AC-8C4D11C7D9D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0719" y="1883494"/>
            <a:ext cx="4251772" cy="40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6;p27">
            <a:extLst>
              <a:ext uri="{FF2B5EF4-FFF2-40B4-BE49-F238E27FC236}">
                <a16:creationId xmlns:a16="http://schemas.microsoft.com/office/drawing/2014/main" id="{F6DB6E4A-93AA-4F34-B7CF-FB46193D3AF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985" y="1401469"/>
            <a:ext cx="3339240" cy="4922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p32">
            <a:extLst>
              <a:ext uri="{FF2B5EF4-FFF2-40B4-BE49-F238E27FC236}">
                <a16:creationId xmlns:a16="http://schemas.microsoft.com/office/drawing/2014/main" id="{378045D6-A95B-4E31-A4D0-3B6C1CD9B644}"/>
              </a:ext>
            </a:extLst>
          </p:cNvPr>
          <p:cNvSpPr txBox="1"/>
          <p:nvPr/>
        </p:nvSpPr>
        <p:spPr>
          <a:xfrm>
            <a:off x="2004050" y="396443"/>
            <a:ext cx="54940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3F3F3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HIỆN TRẠNG HỌP TRUYỀN THỐNG</a:t>
            </a:r>
            <a:endParaRPr sz="2000" b="1" dirty="0">
              <a:solidFill>
                <a:srgbClr val="3F3F3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8" name="Google Shape;123;p27">
            <a:extLst>
              <a:ext uri="{FF2B5EF4-FFF2-40B4-BE49-F238E27FC236}">
                <a16:creationId xmlns:a16="http://schemas.microsoft.com/office/drawing/2014/main" id="{73C8647B-0F55-4CE7-A0EC-994405C202D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119" y="1883494"/>
            <a:ext cx="4926565" cy="408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5;p27">
            <a:extLst>
              <a:ext uri="{FF2B5EF4-FFF2-40B4-BE49-F238E27FC236}">
                <a16:creationId xmlns:a16="http://schemas.microsoft.com/office/drawing/2014/main" id="{B2CF747F-A87E-4F7D-B4EA-6A037A0ACC7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956" y="1401469"/>
            <a:ext cx="3348892" cy="492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91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1;p37">
            <a:extLst>
              <a:ext uri="{FF2B5EF4-FFF2-40B4-BE49-F238E27FC236}">
                <a16:creationId xmlns:a16="http://schemas.microsoft.com/office/drawing/2014/main" id="{6AF84964-DA7A-4241-8467-940856B6B0D3}"/>
              </a:ext>
            </a:extLst>
          </p:cNvPr>
          <p:cNvSpPr txBox="1"/>
          <p:nvPr/>
        </p:nvSpPr>
        <p:spPr>
          <a:xfrm>
            <a:off x="935890" y="951443"/>
            <a:ext cx="10616030" cy="518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23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vi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Quản lý cuộc họp:</a:t>
            </a:r>
            <a:r>
              <a:rPr lang="vi" b="0" i="0" u="none" strike="noStrike" cap="none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b="0" i="0" u="none" strike="noStrike" cap="none"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Char char="○"/>
            </a:pPr>
            <a:r>
              <a:rPr lang="vi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Đăng ký lịch, phê duyệt lịch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từ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chối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lịch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hủy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lịch</a:t>
            </a:r>
            <a:endParaRPr lang="en-US"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Char char="○"/>
            </a:pP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Thông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tin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phản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hồi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về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tình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trạng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tham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dự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trên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hệ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thống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Char char="○"/>
            </a:pPr>
            <a:r>
              <a:rPr lang="vi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Nhắc lịch họp (sms, email, App)</a:t>
            </a:r>
            <a:endParaRPr b="0" i="0" u="none" strike="noStrike" cap="none"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vi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Giám sát điều hành cuộc họp:</a:t>
            </a:r>
            <a:r>
              <a:rPr lang="vi" b="0" i="0" u="none" strike="noStrike" cap="none" dirty="0">
                <a:solidFill>
                  <a:srgbClr val="FF525D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b="0" i="0" u="none" strike="noStrike" cap="none" dirty="0">
              <a:solidFill>
                <a:srgbClr val="FF525D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Char char="○"/>
            </a:pPr>
            <a:r>
              <a:rPr lang="vi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Bổ sung thành phần tham dự, tài liệu phục vụ họp 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Char char="○"/>
            </a:pPr>
            <a:r>
              <a:rPr lang="vi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Tạo biểu quyết Tổng hợp ý kiến 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Char char="○"/>
            </a:pPr>
            <a:r>
              <a:rPr lang="vi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Kết thúc, đăng tải kết luận cuộc họp.</a:t>
            </a:r>
            <a:endParaRPr b="0" i="0" u="none" strike="noStrike" cap="none"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vi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Tham dự họp:</a:t>
            </a:r>
            <a:r>
              <a:rPr lang="vi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Char char="○"/>
            </a:pPr>
            <a:r>
              <a:rPr lang="vi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Nghiên cứu tài liệu, văn bản của cuộc họp nhận được trước khi đến dự cuộc họp 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Char char="○"/>
            </a:pPr>
            <a:r>
              <a:rPr lang="vi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Tham gia góp ý trước nội dung tài liệu cuộc họp trước khi cuộc họp diễn 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Char char="○"/>
            </a:pPr>
            <a:r>
              <a:rPr lang="vi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Tham gia phát biểu ý kiến trong cuộc họp hoặc tham gia biểu quyết trên giao diện phần mềm</a:t>
            </a:r>
            <a:endParaRPr lang="en-US"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Char char="○"/>
            </a:pP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Tham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dự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họp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trực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dirty="0" err="1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tuyến</a:t>
            </a:r>
            <a:r>
              <a:rPr lang="en-US" dirty="0">
                <a:solidFill>
                  <a:srgbClr val="23334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(video conference)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" name="Google Shape;172;p32">
            <a:extLst>
              <a:ext uri="{FF2B5EF4-FFF2-40B4-BE49-F238E27FC236}">
                <a16:creationId xmlns:a16="http://schemas.microsoft.com/office/drawing/2014/main" id="{6C313662-8332-4B1D-9C14-EED1BF426C05}"/>
              </a:ext>
            </a:extLst>
          </p:cNvPr>
          <p:cNvSpPr txBox="1"/>
          <p:nvPr/>
        </p:nvSpPr>
        <p:spPr>
          <a:xfrm>
            <a:off x="2004050" y="396443"/>
            <a:ext cx="54940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3F3F3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MÔ HÌNH CHỨC NĂNG</a:t>
            </a:r>
            <a:endParaRPr sz="2000" b="1" dirty="0">
              <a:solidFill>
                <a:srgbClr val="3F3F3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7265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1;p28">
            <a:extLst>
              <a:ext uri="{FF2B5EF4-FFF2-40B4-BE49-F238E27FC236}">
                <a16:creationId xmlns:a16="http://schemas.microsoft.com/office/drawing/2014/main" id="{263B3FE0-4E25-45BE-AECD-AC046577495D}"/>
              </a:ext>
            </a:extLst>
          </p:cNvPr>
          <p:cNvSpPr txBox="1"/>
          <p:nvPr/>
        </p:nvSpPr>
        <p:spPr>
          <a:xfrm>
            <a:off x="810587" y="1015023"/>
            <a:ext cx="6929132" cy="482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23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Giao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diện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thân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thiện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,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các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chức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năng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được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bố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trí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hợp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lý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dễ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dàng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sử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dụng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và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thao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tác</a:t>
            </a:r>
            <a:endParaRPr lang="en-US" dirty="0">
              <a:solidFill>
                <a:srgbClr val="2C9CD7"/>
              </a:solidFill>
              <a:latin typeface="Arial" panose="020B0604020202020204" pitchFamily="34" charset="0"/>
              <a:ea typeface="Montserrat SemiBold"/>
              <a:cs typeface="Arial" panose="020B0604020202020204" pitchFamily="34" charset="0"/>
              <a:sym typeface="Montserrat SemiBold"/>
            </a:endParaRPr>
          </a:p>
          <a:p>
            <a:pPr marL="457200" marR="0" lvl="0" indent="-323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Các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thông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tin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được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lưu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trữ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,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trao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đổi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đáp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ứng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nhu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cầu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triển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khai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cuộc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họp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qua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môi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trường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điện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tử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(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tương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tác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giữa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đại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biểu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tham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dự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và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đơn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vị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tổ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chức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)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marR="0" lvl="0" indent="-323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Mô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hình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cung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cấp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linh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hoạt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(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đa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cấp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),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có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thể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triển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khai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các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hình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thức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bảo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mật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riêng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cho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các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đơn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vị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có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nhu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cầu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(open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vpn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,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giải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pháp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bảo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mật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file BCY)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Đáp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ứng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cho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nhiều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đối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tượng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người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dùng (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người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dùng 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hệ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thống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+ 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khách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b="0" i="0" u="none" strike="noStrike" cap="none" dirty="0" err="1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mời</a:t>
            </a:r>
            <a:r>
              <a:rPr lang="en-US" b="0" i="0" u="none" strike="noStrike" cap="none" dirty="0">
                <a:solidFill>
                  <a:srgbClr val="2C9CD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SemiBold"/>
              </a:rPr>
              <a:t>)</a:t>
            </a:r>
            <a:endParaRPr b="0" i="0" u="none" strike="noStrike" cap="none"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Tích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hợp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sẵn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giải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pháp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chuyển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đổi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giọng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nói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sang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văn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bản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Tích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hợp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sẵn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giải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pháp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họp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trực</a:t>
            </a:r>
            <a:r>
              <a:rPr lang="en-US" dirty="0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dirty="0" err="1">
                <a:solidFill>
                  <a:srgbClr val="2C9CD7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tuyến</a:t>
            </a: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9" name="Google Shape;135;p28">
            <a:extLst>
              <a:ext uri="{FF2B5EF4-FFF2-40B4-BE49-F238E27FC236}">
                <a16:creationId xmlns:a16="http://schemas.microsoft.com/office/drawing/2014/main" id="{211865A6-609D-4EB1-AE43-45410F001B2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6848" y="2026200"/>
            <a:ext cx="3980523" cy="28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2;p32">
            <a:extLst>
              <a:ext uri="{FF2B5EF4-FFF2-40B4-BE49-F238E27FC236}">
                <a16:creationId xmlns:a16="http://schemas.microsoft.com/office/drawing/2014/main" id="{CE52D810-7054-48FB-B730-DB419FD60207}"/>
              </a:ext>
            </a:extLst>
          </p:cNvPr>
          <p:cNvSpPr txBox="1"/>
          <p:nvPr/>
        </p:nvSpPr>
        <p:spPr>
          <a:xfrm>
            <a:off x="2004050" y="396443"/>
            <a:ext cx="54940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3F3F3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ƯU ĐIỂM CỦA GIẢI PHÁP</a:t>
            </a:r>
            <a:endParaRPr sz="2000" b="1" dirty="0">
              <a:solidFill>
                <a:srgbClr val="3F3F3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0620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1;p28">
            <a:extLst>
              <a:ext uri="{FF2B5EF4-FFF2-40B4-BE49-F238E27FC236}">
                <a16:creationId xmlns:a16="http://schemas.microsoft.com/office/drawing/2014/main" id="{263B3FE0-4E25-45BE-AECD-AC046577495D}"/>
              </a:ext>
            </a:extLst>
          </p:cNvPr>
          <p:cNvSpPr txBox="1"/>
          <p:nvPr/>
        </p:nvSpPr>
        <p:spPr>
          <a:xfrm>
            <a:off x="802628" y="951443"/>
            <a:ext cx="10383532" cy="482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238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vi-VN" sz="1800" b="1" i="0" dirty="0">
                <a:solidFill>
                  <a:srgbClr val="1E1E1E"/>
                </a:solidFill>
                <a:effectLst/>
                <a:latin typeface="HelveticaNeue-Bold"/>
              </a:rPr>
              <a:t>Cung cấp đầy đủ thông tin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vi-VN" sz="1800" b="1" i="0" dirty="0">
                <a:solidFill>
                  <a:srgbClr val="1E1E1E"/>
                </a:solidFill>
                <a:effectLst/>
                <a:latin typeface="HelveticaNeue-Bold"/>
              </a:rPr>
              <a:t>cuộc họp</a:t>
            </a:r>
            <a:r>
              <a:rPr lang="vi-VN" sz="1800" b="1" i="0" dirty="0">
                <a:solidFill>
                  <a:srgbClr val="565656"/>
                </a:solidFill>
                <a:effectLst/>
                <a:latin typeface="HelveticaNeue-Bold"/>
              </a:rPr>
              <a:t>: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các thông tin chính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của cuộc họp như nội dung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cuộc họp, thời gian, người chủ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trì, thư ký, tài liệu họp,... Đều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được hiển thị trực quan trong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thông tin cuộc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họp</a:t>
            </a:r>
            <a:endParaRPr lang="en-US" sz="1800" b="0" i="0" dirty="0">
              <a:solidFill>
                <a:srgbClr val="565656"/>
              </a:solidFill>
              <a:effectLst/>
              <a:latin typeface="HelveticaNeue"/>
            </a:endParaRPr>
          </a:p>
          <a:p>
            <a:pPr marL="457200" marR="0" lvl="0" indent="-3238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vi-VN" sz="1800" b="1" i="0" dirty="0">
                <a:solidFill>
                  <a:srgbClr val="1E1E1E"/>
                </a:solidFill>
                <a:effectLst/>
                <a:latin typeface="HelveticaNeue-Bold"/>
              </a:rPr>
              <a:t>Hạn chế tối đa việc quên lịch,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vi-VN" sz="1800" b="1" i="0" dirty="0">
                <a:solidFill>
                  <a:srgbClr val="1E1E1E"/>
                </a:solidFill>
                <a:effectLst/>
                <a:latin typeface="HelveticaNeue-Bold"/>
              </a:rPr>
              <a:t>sót lịch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nhờ cơ chế đôn đốc, nhắc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lịch qua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SMS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/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Email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/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Notification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App</a:t>
            </a:r>
            <a:endParaRPr lang="en-US" sz="1800" b="0" i="0" dirty="0">
              <a:solidFill>
                <a:srgbClr val="565656"/>
              </a:solidFill>
              <a:effectLst/>
              <a:latin typeface="HelveticaNeue"/>
            </a:endParaRPr>
          </a:p>
          <a:p>
            <a:pPr marL="457200" marR="0" lvl="0" indent="-3238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Phần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mềm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triển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khai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trên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hạ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tầng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của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tổ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chức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nên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đảm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bảo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tính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bảo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mật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của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cuộc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en-US" sz="1800" b="0" i="0" dirty="0" err="1">
                <a:solidFill>
                  <a:srgbClr val="565656"/>
                </a:solidFill>
                <a:effectLst/>
                <a:latin typeface="HelveticaNeue"/>
              </a:rPr>
              <a:t>họp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.</a:t>
            </a:r>
          </a:p>
        </p:txBody>
      </p:sp>
      <p:sp>
        <p:nvSpPr>
          <p:cNvPr id="5" name="Google Shape;172;p32">
            <a:extLst>
              <a:ext uri="{FF2B5EF4-FFF2-40B4-BE49-F238E27FC236}">
                <a16:creationId xmlns:a16="http://schemas.microsoft.com/office/drawing/2014/main" id="{CE52D810-7054-48FB-B730-DB419FD60207}"/>
              </a:ext>
            </a:extLst>
          </p:cNvPr>
          <p:cNvSpPr txBox="1"/>
          <p:nvPr/>
        </p:nvSpPr>
        <p:spPr>
          <a:xfrm>
            <a:off x="2004050" y="396443"/>
            <a:ext cx="54940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3F3F3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GIÁ TRỊ MANG LẠI CỦA GIẢI PHÁP</a:t>
            </a:r>
            <a:endParaRPr sz="2000" b="1" dirty="0">
              <a:solidFill>
                <a:srgbClr val="3F3F3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7466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1;p28">
            <a:extLst>
              <a:ext uri="{FF2B5EF4-FFF2-40B4-BE49-F238E27FC236}">
                <a16:creationId xmlns:a16="http://schemas.microsoft.com/office/drawing/2014/main" id="{263B3FE0-4E25-45BE-AECD-AC046577495D}"/>
              </a:ext>
            </a:extLst>
          </p:cNvPr>
          <p:cNvSpPr txBox="1"/>
          <p:nvPr/>
        </p:nvSpPr>
        <p:spPr>
          <a:xfrm>
            <a:off x="802628" y="951443"/>
            <a:ext cx="10383532" cy="482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238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vi-VN" sz="1800" b="1" i="0" dirty="0">
                <a:solidFill>
                  <a:srgbClr val="1E1E1E"/>
                </a:solidFill>
                <a:effectLst/>
                <a:latin typeface="HelveticaNeue-Bold"/>
              </a:rPr>
              <a:t>Tăng cường khả năng kết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vi-VN" sz="1800" b="1" i="0" dirty="0">
                <a:solidFill>
                  <a:srgbClr val="1E1E1E"/>
                </a:solidFill>
                <a:effectLst/>
                <a:latin typeface="HelveticaNeue-Bold"/>
              </a:rPr>
              <a:t>nối: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các đại biểu dễ dàng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tương tác đa chiều, tức thời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trao đổi và chia sẻ đa dạng dữ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liệu trong quá trình trước, trong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và sau khi diễn ra cuộc họp</a:t>
            </a:r>
            <a:endParaRPr lang="en-US" sz="1800" b="0" i="0" dirty="0">
              <a:solidFill>
                <a:srgbClr val="565656"/>
              </a:solidFill>
              <a:effectLst/>
              <a:latin typeface="HelveticaNeue"/>
            </a:endParaRPr>
          </a:p>
          <a:p>
            <a:pPr marL="457200" marR="0" lvl="0" indent="-3238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vi-VN" sz="1800" b="1" i="0" dirty="0">
                <a:solidFill>
                  <a:srgbClr val="1E1E1E"/>
                </a:solidFill>
                <a:effectLst/>
                <a:latin typeface="HelveticaNeue-Bold"/>
              </a:rPr>
              <a:t>Kiểm soát dễ dàng số lượng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vi-VN" sz="1800" b="1" i="0" dirty="0">
                <a:solidFill>
                  <a:srgbClr val="1E1E1E"/>
                </a:solidFill>
                <a:effectLst/>
                <a:latin typeface="HelveticaNeue-Bold"/>
              </a:rPr>
              <a:t>đại biểu xác nhận tham dự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vi-VN" sz="1800" b="1" i="0" dirty="0">
                <a:solidFill>
                  <a:srgbClr val="1E1E1E"/>
                </a:solidFill>
                <a:effectLst/>
                <a:latin typeface="HelveticaNeue-Bold"/>
              </a:rPr>
              <a:t>họp,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danh sách cán bộ được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ủy quyền, danh sách cán bộ từ</a:t>
            </a:r>
            <a:r>
              <a:rPr lang="en-US" sz="1800" b="0" i="0" dirty="0">
                <a:solidFill>
                  <a:srgbClr val="565656"/>
                </a:solidFill>
                <a:effectLst/>
                <a:latin typeface="HelveticaNeue"/>
              </a:rPr>
              <a:t> </a:t>
            </a:r>
            <a:r>
              <a:rPr lang="vi-VN" sz="1800" b="0" i="0" dirty="0">
                <a:solidFill>
                  <a:srgbClr val="565656"/>
                </a:solidFill>
                <a:effectLst/>
                <a:latin typeface="HelveticaNeue"/>
              </a:rPr>
              <a:t>chối tham dự cuộc họp</a:t>
            </a:r>
            <a:endParaRPr lang="en-US" sz="1800" b="0" i="0" dirty="0">
              <a:solidFill>
                <a:srgbClr val="565656"/>
              </a:solidFill>
              <a:effectLst/>
              <a:latin typeface="HelveticaNeue"/>
            </a:endParaRPr>
          </a:p>
          <a:p>
            <a:pPr marL="457200" marR="0" lvl="0" indent="-3238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33348"/>
              </a:buClr>
              <a:buSzPts val="1500"/>
              <a:buFont typeface="Montserrat"/>
              <a:buAutoNum type="arabicPeriod"/>
            </a:pP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Tiết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kiệm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chi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phí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95% chi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phí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in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ấn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tài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liệu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họp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và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giảm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thiểu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30%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các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phiên</a:t>
            </a:r>
            <a:r>
              <a:rPr lang="en-US" sz="1800" b="1" i="0" dirty="0">
                <a:solidFill>
                  <a:srgbClr val="1E1E1E"/>
                </a:solidFill>
                <a:effectLst/>
                <a:latin typeface="HelveticaNeue-Bold"/>
              </a:rPr>
              <a:t> </a:t>
            </a:r>
            <a:r>
              <a:rPr lang="en-US" sz="1800" b="1" i="0" dirty="0" err="1">
                <a:solidFill>
                  <a:srgbClr val="1E1E1E"/>
                </a:solidFill>
                <a:effectLst/>
                <a:latin typeface="HelveticaNeue-Bold"/>
              </a:rPr>
              <a:t>họp</a:t>
            </a:r>
            <a:r>
              <a:rPr lang="en-US" dirty="0"/>
              <a:t> </a:t>
            </a:r>
            <a:br>
              <a:rPr lang="en-US" dirty="0"/>
            </a:br>
            <a:endParaRPr dirty="0">
              <a:solidFill>
                <a:srgbClr val="23334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" name="Google Shape;172;p32">
            <a:extLst>
              <a:ext uri="{FF2B5EF4-FFF2-40B4-BE49-F238E27FC236}">
                <a16:creationId xmlns:a16="http://schemas.microsoft.com/office/drawing/2014/main" id="{CE52D810-7054-48FB-B730-DB419FD60207}"/>
              </a:ext>
            </a:extLst>
          </p:cNvPr>
          <p:cNvSpPr txBox="1"/>
          <p:nvPr/>
        </p:nvSpPr>
        <p:spPr>
          <a:xfrm>
            <a:off x="2004050" y="396443"/>
            <a:ext cx="54940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3F3F3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GIÁ TRỊ MANG LẠI CỦA GIẢI PHÁP</a:t>
            </a:r>
            <a:endParaRPr sz="2000" b="1" dirty="0">
              <a:solidFill>
                <a:srgbClr val="3F3F3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9995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1;p29">
            <a:extLst>
              <a:ext uri="{FF2B5EF4-FFF2-40B4-BE49-F238E27FC236}">
                <a16:creationId xmlns:a16="http://schemas.microsoft.com/office/drawing/2014/main" id="{BDC96569-4889-4C57-91E8-8BB707697E4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24320" y="1440869"/>
            <a:ext cx="4470405" cy="37748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2;p29">
            <a:extLst>
              <a:ext uri="{FF2B5EF4-FFF2-40B4-BE49-F238E27FC236}">
                <a16:creationId xmlns:a16="http://schemas.microsoft.com/office/drawing/2014/main" id="{A4F696F0-AA67-4818-8908-69B047C40B92}"/>
              </a:ext>
            </a:extLst>
          </p:cNvPr>
          <p:cNvSpPr txBox="1"/>
          <p:nvPr/>
        </p:nvSpPr>
        <p:spPr>
          <a:xfrm>
            <a:off x="7729253" y="5138875"/>
            <a:ext cx="3090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dirty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Sơ đồ kết gỡ băng cuộc họp</a:t>
            </a:r>
            <a:endParaRPr dirty="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" name="Google Shape;143;p29">
            <a:extLst>
              <a:ext uri="{FF2B5EF4-FFF2-40B4-BE49-F238E27FC236}">
                <a16:creationId xmlns:a16="http://schemas.microsoft.com/office/drawing/2014/main" id="{2C3EACFD-A23C-46C3-8D40-C5299BE74190}"/>
              </a:ext>
            </a:extLst>
          </p:cNvPr>
          <p:cNvSpPr txBox="1"/>
          <p:nvPr/>
        </p:nvSpPr>
        <p:spPr>
          <a:xfrm>
            <a:off x="1185395" y="5215675"/>
            <a:ext cx="3985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dirty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Sơ đồ kết nối phòng họp không giấy</a:t>
            </a:r>
            <a:endParaRPr dirty="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" name="Google Shape;147;p29">
            <a:extLst>
              <a:ext uri="{FF2B5EF4-FFF2-40B4-BE49-F238E27FC236}">
                <a16:creationId xmlns:a16="http://schemas.microsoft.com/office/drawing/2014/main" id="{6B2C640A-C6A9-4175-82B1-405D4D7824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48" y="1440869"/>
            <a:ext cx="4706472" cy="37748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40;p29">
            <a:extLst>
              <a:ext uri="{FF2B5EF4-FFF2-40B4-BE49-F238E27FC236}">
                <a16:creationId xmlns:a16="http://schemas.microsoft.com/office/drawing/2014/main" id="{736C6E54-2A3B-4785-8FD6-051448B5BC64}"/>
              </a:ext>
            </a:extLst>
          </p:cNvPr>
          <p:cNvCxnSpPr/>
          <p:nvPr/>
        </p:nvCxnSpPr>
        <p:spPr>
          <a:xfrm>
            <a:off x="6309090" y="1785935"/>
            <a:ext cx="0" cy="3738900"/>
          </a:xfrm>
          <a:prstGeom prst="straightConnector1">
            <a:avLst/>
          </a:prstGeom>
          <a:noFill/>
          <a:ln w="9525" cap="flat" cmpd="sng">
            <a:solidFill>
              <a:srgbClr val="2C9CD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72;p32">
            <a:extLst>
              <a:ext uri="{FF2B5EF4-FFF2-40B4-BE49-F238E27FC236}">
                <a16:creationId xmlns:a16="http://schemas.microsoft.com/office/drawing/2014/main" id="{40B9D6CE-079C-440E-A7D5-E414C03F818B}"/>
              </a:ext>
            </a:extLst>
          </p:cNvPr>
          <p:cNvSpPr txBox="1"/>
          <p:nvPr/>
        </p:nvSpPr>
        <p:spPr>
          <a:xfrm>
            <a:off x="2004050" y="396443"/>
            <a:ext cx="54940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3F3F3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MÔ HÌNH NGHIỆP VỤ</a:t>
            </a:r>
            <a:endParaRPr sz="2000" b="1" dirty="0">
              <a:solidFill>
                <a:srgbClr val="3F3F3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3129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7;p30">
            <a:extLst>
              <a:ext uri="{FF2B5EF4-FFF2-40B4-BE49-F238E27FC236}">
                <a16:creationId xmlns:a16="http://schemas.microsoft.com/office/drawing/2014/main" id="{885CA658-3552-4A19-8258-F9D41709D3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89737" y="1059522"/>
            <a:ext cx="7937830" cy="53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2;p32">
            <a:extLst>
              <a:ext uri="{FF2B5EF4-FFF2-40B4-BE49-F238E27FC236}">
                <a16:creationId xmlns:a16="http://schemas.microsoft.com/office/drawing/2014/main" id="{3124C879-93E9-44B4-B185-C6C7AA4197E5}"/>
              </a:ext>
            </a:extLst>
          </p:cNvPr>
          <p:cNvSpPr txBox="1"/>
          <p:nvPr/>
        </p:nvSpPr>
        <p:spPr>
          <a:xfrm>
            <a:off x="2004050" y="396443"/>
            <a:ext cx="54940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3F3F3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MÔ HÌNH TRIỂN KHAI</a:t>
            </a:r>
            <a:endParaRPr sz="2000" b="1" dirty="0">
              <a:solidFill>
                <a:srgbClr val="3F3F3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9709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PP_FSI_01.potx" id="{BE4B71FA-20E9-409F-B919-2246F8D80E3F}" vid="{63C0D4F6-E674-4E58-89B7-0EBFF818AF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4090</TotalTime>
  <Words>950</Words>
  <Application>Microsoft Office PowerPoint</Application>
  <PresentationFormat>Widescreen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HelveticaNeue</vt:lpstr>
      <vt:lpstr>HelveticaNeue-Bold</vt:lpstr>
      <vt:lpstr>Montserrat</vt:lpstr>
      <vt:lpstr>Montserrat Light</vt:lpstr>
      <vt:lpstr>Montserrat Medium</vt:lpstr>
      <vt:lpstr>Times New Roman</vt:lpstr>
      <vt:lpstr>Wingdings</vt:lpstr>
      <vt:lpstr>Office Theme</vt:lpstr>
      <vt:lpstr>GIẢI PHÁP  PHÒNG HỌP KHÔNG GIẤY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DÒNG MÁY SCAN MÀ FSI PHÂN PHỐI</dc:title>
  <dc:creator>Administrator</dc:creator>
  <cp:lastModifiedBy>Đào Ngọc Thành</cp:lastModifiedBy>
  <cp:revision>218</cp:revision>
  <dcterms:created xsi:type="dcterms:W3CDTF">2019-03-08T10:15:19Z</dcterms:created>
  <dcterms:modified xsi:type="dcterms:W3CDTF">2022-05-04T15:35:19Z</dcterms:modified>
</cp:coreProperties>
</file>